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V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60" autoAdjust="0"/>
    <p:restoredTop sz="94660"/>
  </p:normalViewPr>
  <p:slideViewPr>
    <p:cSldViewPr>
      <p:cViewPr varScale="1">
        <p:scale>
          <a:sx n="74" d="100"/>
          <a:sy n="74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BF518E-84D1-4B88-9BF9-0380CF493C84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60937C-0FBA-4B4D-A3EF-0C6C5E3FBC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285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4CB7EE-5E13-43C9-B6AE-689FFAF68A1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E0CA86-1B36-4013-8CC7-FD04864969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0937C-0FBA-4B4D-A3EF-0C6C5E3FBCA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D8ED50-282C-4EF5-ABCC-EC3DC7381BA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CA5B3E-F706-498C-9D71-F8B34EFB26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B26B5-CEB6-4DCD-AE1A-294B4A33972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4B05A5-55CB-4D9C-9586-F3382282A59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C7D6D1-1DB7-4A56-B6D4-3AEC049EFA0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417DEA-6F88-49B5-AAE6-A0571BF0C44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D6FE62-9C63-4E2F-B022-7AB08339ACF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2930D2-1023-4389-A88C-060927CDD2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1126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F3F07-BC83-4904-A112-CE403A2078CE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8BEC9-1FB7-442E-A1B8-75D8C8BDD8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C5A73-7235-4627-8F5C-74F2512196B7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800AD-66C2-488D-AE28-14AF24F592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8A6C9-CB34-4273-B069-8F27574C9E4C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28C83-24AF-437C-8CA0-94FA26E565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D7C20-69F7-4981-AC5B-D70929596BB1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9736F-2A4F-4CC9-8950-DF29468E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6B8B3-047A-406D-A31F-BD668701172A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F4A73-02ED-41D3-818C-F5F262977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26FE9-14E5-4C05-86B9-9F6C3009E77B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419A6-4D87-4FA0-8359-85C339608F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420C2-7D89-437C-95B9-D801EC628129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8F517-B383-4E9B-A2E8-D2E84963E3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6A3B5-9EDA-4578-BF7D-5C3DB8C58C00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F7A0E-40C0-4D5B-9B33-E07EB33D45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D445D-6C7F-4AD9-BAF8-96E8A0878089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55A07-891C-42C2-9120-3DD477A76B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A81B4-A45F-4968-9AB1-723141BDBED1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3BBBC-47D1-4544-ADA1-9BC29EB789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1F535-D404-4C92-8EAC-A60B3DF9ECA1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83597-57AD-43F2-ABEA-E23EE3DB07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1161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16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11162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116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1162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1162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1162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1162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11162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sp>
          <p:nvSpPr>
            <p:cNvPr id="1116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1163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163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163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163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163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11163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1116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16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6A6B9A9-03BB-40A1-8007-9AC580D3EB81}" type="datetimeFigureOut">
              <a:rPr lang="es-VE"/>
              <a:pPr>
                <a:defRPr/>
              </a:pPr>
              <a:t>09/11/2012</a:t>
            </a:fld>
            <a:endParaRPr lang="en-US" dirty="0"/>
          </a:p>
        </p:txBody>
      </p:sp>
      <p:sp>
        <p:nvSpPr>
          <p:cNvPr id="1116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16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02B6BD0-2C60-47D6-857B-8B2F581AD2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ethe.de/ges/spa/prj/sog/mup/en8618046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ethe.de/lhr/prj/mac/msp/en1396470.ht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ebs.at/pages/fs_wettbewerb/contest12/images_contest/Logo-FS-nur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ortal.vhs-bayern.de/wps/wcm/connect/87745d80415999419bf3ff1fdb0c49d3/1/Sprachen+ohne+Grenzen_sechzehn.gif?MOD=AJPERES&amp;CACHEID=87745d80415999419bf3ff1fdb0c49d3/1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focus-migration.hwwi.de/typo3_upload/groups/3/focus_Migration_Publikationen/Kurzdossiers/bilder/policy-briefs/PB2-Germany/neue-version/grafik4.gi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1676400"/>
            <a:ext cx="7772400" cy="1470025"/>
          </a:xfrm>
        </p:spPr>
        <p:txBody>
          <a:bodyPr/>
          <a:lstStyle/>
          <a:p>
            <a:pPr eaLnBrk="1" hangingPunct="1"/>
            <a:r>
              <a:rPr lang="en-US" sz="5400" dirty="0" smtClean="0"/>
              <a:t>Importance of Multilingualism in Germany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75088"/>
            <a:ext cx="6400800" cy="1736725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en-US" dirty="0">
                <a:solidFill>
                  <a:srgbClr val="89898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By: Ana Luisa Rivas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Bibliography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http://www.goethe.de/ges/spa/prj/sog/mup/en8618046.htm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www.goethe.de/lhr/prj/mac/msp/en1396470.htm</a:t>
            </a:r>
            <a:endParaRPr lang="en-US" dirty="0" smtClean="0"/>
          </a:p>
          <a:p>
            <a:endParaRPr lang="en-US" dirty="0" smtClean="0"/>
          </a:p>
          <a:p>
            <a:r>
              <a:rPr lang="de-DE" dirty="0" smtClean="0"/>
              <a:t>http://languagerichblog.eu/2011/08/26/education-and-public-services-must-go-multilingual-recommends-eu-platform</a:t>
            </a:r>
            <a:endParaRPr lang="en-US" dirty="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457200"/>
            <a:ext cx="5917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Mehrsprachigkeit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E:\German\Culture Project\2012-2013\Quarter 2\Turning In\Pictur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524000"/>
            <a:ext cx="5638800" cy="435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Multilingualism in German Schools</a:t>
            </a:r>
            <a:endParaRPr lang="en-US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000" dirty="0" smtClean="0"/>
              <a:t>In Germany, a growing number of children are growing up bilingual</a:t>
            </a:r>
          </a:p>
          <a:p>
            <a:endParaRPr lang="en-US" sz="2000" dirty="0" smtClean="0"/>
          </a:p>
          <a:p>
            <a:r>
              <a:rPr lang="en-US" sz="2000" dirty="0" smtClean="0"/>
              <a:t>Of a good 38,000 schools in Germany only about 400 offer multilingual programs 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The most popular languages taught in Germany are French and English.</a:t>
            </a:r>
          </a:p>
          <a:p>
            <a:endParaRPr lang="en-US" sz="2000" dirty="0"/>
          </a:p>
          <a:p>
            <a:r>
              <a:rPr lang="en-US" sz="2000" dirty="0"/>
              <a:t>T</a:t>
            </a:r>
            <a:r>
              <a:rPr lang="en-US" sz="2000" dirty="0" smtClean="0"/>
              <a:t>he platform CSPM recommends </a:t>
            </a:r>
            <a:r>
              <a:rPr lang="en-US" sz="2000" dirty="0"/>
              <a:t>strategies including making plurilingual </a:t>
            </a:r>
            <a:r>
              <a:rPr lang="en-US" sz="2000" dirty="0" smtClean="0"/>
              <a:t>education (“</a:t>
            </a:r>
            <a:r>
              <a:rPr lang="en-US" sz="2000" dirty="0"/>
              <a:t>mother tongue” plus 2 other languages) the </a:t>
            </a:r>
            <a:r>
              <a:rPr lang="en-US" sz="2000" dirty="0" smtClean="0"/>
              <a:t>norm.</a:t>
            </a:r>
          </a:p>
          <a:p>
            <a:endParaRPr lang="en-US" sz="2000" dirty="0"/>
          </a:p>
          <a:p>
            <a:r>
              <a:rPr lang="en-US" sz="2000" dirty="0"/>
              <a:t>Multilingualism is seen as crucial to the preservation </a:t>
            </a:r>
            <a:r>
              <a:rPr lang="en-US" sz="2000" dirty="0" smtClean="0"/>
              <a:t>and accessibility </a:t>
            </a:r>
            <a:r>
              <a:rPr lang="en-US" sz="2000" dirty="0"/>
              <a:t>of the common European cultural heritage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Multilingualism</a:t>
            </a:r>
            <a:endParaRPr lang="en-US" dirty="0"/>
          </a:p>
        </p:txBody>
      </p:sp>
      <p:pic>
        <p:nvPicPr>
          <p:cNvPr id="4" name="Picture 3" descr="Logo-FS-nu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71600"/>
            <a:ext cx="7543800" cy="4463415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14400" y="586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http://www.cebs.at/pages/fs_wettbewerb/contest12/images_contest/Logo-FS-nur.jpg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Multilingual Families In Germany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1900" dirty="0" smtClean="0"/>
              <a:t>Multilingual children enter a decisive level of development when they go to school.</a:t>
            </a:r>
          </a:p>
          <a:p>
            <a:pPr eaLnBrk="1" hangingPunct="1"/>
            <a:endParaRPr lang="en-US" sz="1900" dirty="0" smtClean="0"/>
          </a:p>
          <a:p>
            <a:pPr eaLnBrk="1" hangingPunct="1"/>
            <a:r>
              <a:rPr lang="en-US" sz="1900" dirty="0" smtClean="0"/>
              <a:t>German becomes the dominant language in schools and it becomes a stronger language and the second language recedes into the background</a:t>
            </a:r>
          </a:p>
          <a:p>
            <a:pPr eaLnBrk="1" hangingPunct="1"/>
            <a:endParaRPr lang="en-US" sz="1900" dirty="0" smtClean="0"/>
          </a:p>
          <a:p>
            <a:pPr eaLnBrk="1" hangingPunct="1"/>
            <a:r>
              <a:rPr lang="en-US" sz="1900" dirty="0" smtClean="0"/>
              <a:t>This creates a problem in the family such as alienation from the child’s cultural and linguistic background</a:t>
            </a:r>
          </a:p>
          <a:p>
            <a:pPr eaLnBrk="1" hangingPunct="1"/>
            <a:endParaRPr lang="en-US" sz="1900" dirty="0"/>
          </a:p>
          <a:p>
            <a:pPr eaLnBrk="1" hangingPunct="1"/>
            <a:r>
              <a:rPr lang="en-US" sz="1900" dirty="0" smtClean="0"/>
              <a:t>For bi-national families, it is recommended for the parents to speak to their children in their mother language for the first five or six years.</a:t>
            </a:r>
          </a:p>
          <a:p>
            <a:pPr eaLnBrk="1" hangingPunct="1"/>
            <a:endParaRPr lang="en-US" sz="1900" dirty="0"/>
          </a:p>
          <a:p>
            <a:pPr eaLnBrk="1" hangingPunct="1"/>
            <a:r>
              <a:rPr lang="en-US" sz="1900" dirty="0" smtClean="0"/>
              <a:t>In Germany, for multilingual families, the children tend to speak their mother language at home while they develop German in school.</a:t>
            </a:r>
          </a:p>
          <a:p>
            <a:pPr marL="0" indent="0" eaLnBrk="1" hangingPunct="1">
              <a:buNone/>
            </a:pPr>
            <a:endParaRPr lang="en-US" sz="2000" dirty="0"/>
          </a:p>
          <a:p>
            <a:pPr marL="0" indent="0" eaLnBrk="1" hangingPunct="1">
              <a:buNone/>
            </a:pPr>
            <a:endParaRPr lang="en-US" sz="28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Multilingual Families In Germany</a:t>
            </a:r>
            <a:endParaRPr lang="en-US" dirty="0"/>
          </a:p>
        </p:txBody>
      </p:sp>
      <p:pic>
        <p:nvPicPr>
          <p:cNvPr id="4" name="Picture 3" descr="Sprachen+ohne+Grenzen_sechzeh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000"/>
            <a:ext cx="7536127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43600"/>
            <a:ext cx="929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smtClean="0">
                <a:hlinkClick r:id="rId4"/>
              </a:rPr>
              <a:t>http://portal.vhs-bayern.de/wps/wcm/connect/87745d80415999419bf3ff1fdb0c49d3/1/Sprachen+ohne+Grenzen_sechzehn.gif?MOD=AJPERES&amp;CACHEID=87745d80415999419bf3ff1fdb0c49d3/1</a:t>
            </a:r>
            <a:endParaRPr lang="en-US" sz="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Multilingual Immigrants in Germany</a:t>
            </a:r>
            <a:endParaRPr 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r>
              <a:rPr lang="en-US" sz="2000" dirty="0" smtClean="0"/>
              <a:t>Germany is struggling with the actual multilingual nature of its society.</a:t>
            </a:r>
          </a:p>
          <a:p>
            <a:endParaRPr lang="en-US" sz="2000" dirty="0" smtClean="0"/>
          </a:p>
          <a:p>
            <a:r>
              <a:rPr lang="en-US" sz="2000" dirty="0" smtClean="0"/>
              <a:t>Many language specialists are focusing on making multilingualism a permanent fixture in educational institutions</a:t>
            </a:r>
          </a:p>
          <a:p>
            <a:endParaRPr lang="en-US" sz="2000" dirty="0" smtClean="0"/>
          </a:p>
          <a:p>
            <a:r>
              <a:rPr lang="en-US" sz="2000" dirty="0" smtClean="0"/>
              <a:t>Most of the multilingual people in Germany are immigrants. </a:t>
            </a:r>
          </a:p>
          <a:p>
            <a:endParaRPr lang="en-US" sz="2000" dirty="0"/>
          </a:p>
          <a:p>
            <a:r>
              <a:rPr lang="en-US" sz="2000" i="1" dirty="0" smtClean="0"/>
              <a:t>“Deutsch als</a:t>
            </a:r>
            <a:r>
              <a:rPr lang="en-US" sz="2000" i="1" dirty="0"/>
              <a:t> </a:t>
            </a:r>
            <a:r>
              <a:rPr lang="en-US" sz="2000" i="1" dirty="0" smtClean="0"/>
              <a:t>Zweitsprache </a:t>
            </a:r>
            <a:r>
              <a:rPr lang="en-US" sz="2000" i="1" dirty="0"/>
              <a:t>in allen </a:t>
            </a:r>
            <a:r>
              <a:rPr lang="en-US" sz="2000" i="1" dirty="0" smtClean="0"/>
              <a:t>Fächern” </a:t>
            </a:r>
            <a:r>
              <a:rPr lang="en-US" sz="2000" dirty="0" smtClean="0"/>
              <a:t> is a program that helps children of immigrant families to successfully learn German.</a:t>
            </a:r>
          </a:p>
          <a:p>
            <a:endParaRPr lang="en-US" sz="2000" dirty="0"/>
          </a:p>
          <a:p>
            <a:r>
              <a:rPr lang="en-US" sz="2000" dirty="0" smtClean="0"/>
              <a:t>The RAA in Herne is trying to strengthen the Turkish parents’ roles to incorporate socialization roles with their children.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Multilingual Immigrants in Germany</a:t>
            </a:r>
            <a:endParaRPr lang="en-US" dirty="0"/>
          </a:p>
        </p:txBody>
      </p:sp>
      <p:pic>
        <p:nvPicPr>
          <p:cNvPr id="8196" name="Picture 4" descr="http://focus-migration.hwwi.de/typo3_upload/groups/3/focus_Migration_Publikationen/Kurzdossiers/bilder/policy-briefs/PB2-Germany/neue-version/grafik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524000"/>
            <a:ext cx="4953000" cy="4572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48000" y="6150114"/>
            <a:ext cx="236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800" dirty="0" smtClean="0">
                <a:hlinkClick r:id="rId4"/>
              </a:rPr>
              <a:t>http://focus-migration.hwwi.de/typo3_upload/groups/3/focus_Migration_Publikationen/Kurzdossiers/bilder/policy-briefs/PB2-Germany/neue-version/grafik4.gif</a:t>
            </a:r>
            <a:endParaRPr lang="en-US" sz="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Questions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400" dirty="0" smtClean="0"/>
              <a:t>The most popular languages taught in Germany are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English and Polish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English and French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French and Italian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French and Turkish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/>
            <a:r>
              <a:rPr lang="en-US" sz="2400" dirty="0" smtClean="0"/>
              <a:t>Of 38,000 schools in Germany ___ offer multilingual programs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200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1,200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400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10,000 </a:t>
            </a:r>
          </a:p>
          <a:p>
            <a:pPr marL="514350" indent="-514350"/>
            <a:endParaRPr lang="en-US" dirty="0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Answers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1. B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C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V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V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777</TotalTime>
  <Words>357</Words>
  <Application>Microsoft Office PowerPoint</Application>
  <PresentationFormat>On-screen Show (4:3)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Mountain Top</vt:lpstr>
      <vt:lpstr>Importance of Multilingualism in Germany</vt:lpstr>
      <vt:lpstr>Multilingualism in German Schools</vt:lpstr>
      <vt:lpstr>Multilingualism</vt:lpstr>
      <vt:lpstr>Multilingual Families In Germany</vt:lpstr>
      <vt:lpstr>Multilingual Families In Germany</vt:lpstr>
      <vt:lpstr>Multilingual Immigrants in Germany</vt:lpstr>
      <vt:lpstr>Multilingual Immigrants in Germany</vt:lpstr>
      <vt:lpstr>Questions</vt:lpstr>
      <vt:lpstr>Answers</vt:lpstr>
      <vt:lpstr>Bibliography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 y Clare</dc:creator>
  <cp:lastModifiedBy>SCSadmin</cp:lastModifiedBy>
  <cp:revision>27</cp:revision>
  <dcterms:created xsi:type="dcterms:W3CDTF">2012-10-22T20:56:49Z</dcterms:created>
  <dcterms:modified xsi:type="dcterms:W3CDTF">2012-11-09T13:31:11Z</dcterms:modified>
</cp:coreProperties>
</file>